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3" r:id="rId1"/>
  </p:sldMasterIdLst>
  <p:notesMasterIdLst>
    <p:notesMasterId r:id="rId10"/>
  </p:notesMasterIdLst>
  <p:sldIdLst>
    <p:sldId id="258" r:id="rId2"/>
    <p:sldId id="257" r:id="rId3"/>
    <p:sldId id="261" r:id="rId4"/>
    <p:sldId id="264" r:id="rId5"/>
    <p:sldId id="262" r:id="rId6"/>
    <p:sldId id="267" r:id="rId7"/>
    <p:sldId id="263" r:id="rId8"/>
    <p:sldId id="266" r:id="rId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1">
          <p15:clr>
            <a:srgbClr val="A4A3A4"/>
          </p15:clr>
        </p15:guide>
        <p15:guide id="2" orient="horz" pos="3092">
          <p15:clr>
            <a:srgbClr val="A4A3A4"/>
          </p15:clr>
        </p15:guide>
        <p15:guide id="3" orient="horz" pos="517">
          <p15:clr>
            <a:srgbClr val="A4A3A4"/>
          </p15:clr>
        </p15:guide>
        <p15:guide id="4" orient="horz" pos="895">
          <p15:clr>
            <a:srgbClr val="A4A3A4"/>
          </p15:clr>
        </p15:guide>
        <p15:guide id="5" orient="horz" pos="2387">
          <p15:clr>
            <a:srgbClr val="A4A3A4"/>
          </p15:clr>
        </p15:guide>
        <p15:guide id="6" pos="5565">
          <p15:clr>
            <a:srgbClr val="A4A3A4"/>
          </p15:clr>
        </p15:guide>
        <p15:guide id="7" pos="317">
          <p15:clr>
            <a:srgbClr val="A4A3A4"/>
          </p15:clr>
        </p15:guide>
        <p15:guide id="8" pos="15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J" initials="M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1F8F"/>
    <a:srgbClr val="A12B2F"/>
    <a:srgbClr val="007836"/>
    <a:srgbClr val="ECAA00"/>
    <a:srgbClr val="76777B"/>
    <a:srgbClr val="00609C"/>
    <a:srgbClr val="ECAC00"/>
    <a:srgbClr val="00A19C"/>
    <a:srgbClr val="0082CA"/>
    <a:srgbClr val="4D00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89" autoAdjust="0"/>
    <p:restoredTop sz="73927" autoAdjust="0"/>
  </p:normalViewPr>
  <p:slideViewPr>
    <p:cSldViewPr snapToGrid="0" showGuides="1">
      <p:cViewPr varScale="1">
        <p:scale>
          <a:sx n="156" d="100"/>
          <a:sy n="156" d="100"/>
        </p:scale>
        <p:origin x="1600" y="168"/>
      </p:cViewPr>
      <p:guideLst>
        <p:guide orient="horz" pos="271"/>
        <p:guide orient="horz" pos="3092"/>
        <p:guide orient="horz" pos="517"/>
        <p:guide orient="horz" pos="895"/>
        <p:guide orient="horz" pos="2387"/>
        <p:guide pos="5565"/>
        <p:guide pos="317"/>
        <p:guide pos="15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0A489-9093-C54A-B1C3-374F661A0010}" type="datetimeFigureOut">
              <a:rPr lang="en-US" smtClean="0"/>
              <a:t>4/2/24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AA7A1A-8011-3A42-91B8-EE1BD44E44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691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Today, we'll embark on a journey through the cutting-edge realm of Multi-Agent Systems (MAS) and their transformative impact on software development. Our focus will be on understanding the core principles of MAS and showcasing a demonstration of MAS-driven code generation.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663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An AI agent is a software program designed to autonomously perform tasks or make decisions to achieve specific goals</a:t>
            </a:r>
          </a:p>
          <a:p>
            <a:pPr algn="l"/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It learns from data, adapts to new scenarios, and operates independently</a:t>
            </a:r>
          </a:p>
          <a:p>
            <a:pPr algn="l"/>
            <a:endParaRPr lang="en-US" b="0" i="0" u="none" strike="noStrike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Characteristics of AI Agents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Learning: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"AI agents improve over time through data analysis and feedback, enhancing their decision-making and performance."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Autonomy: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"Equipped with the ability to make independent decisions, AI agents operate without the need for constant human guidance."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Adaptability: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"They can adjust their actions and strategies in response to changing environments or objectives."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Collaborative Intelligence: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"AI agents can work together with other agents, sharing knowledge and tasks to achieve complex goals."</a:t>
            </a:r>
          </a:p>
          <a:p>
            <a:endParaRPr lang="en-US" dirty="0"/>
          </a:p>
          <a:p>
            <a:pPr algn="l"/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Types of AI Agents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Reactive Agents: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Operate based on current perceptions without considering the past or future implications.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Deliberative/Goal-Based Agents: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Plan and make decisions based on desired outcomes, often employing complex algorithms to forecast future states.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Utility-Based Agents: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Make decisions to maximize a certain utility function, which evaluates the success of an outcome.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Learning Agents: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Continuously improve their performance by learning from their environment and past actions, often through techniques like machine learning and deep learning.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795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The Strength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Complex Problem Solving: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"Together, multiple AI agents can tackle intricate problems more efficiently by dividing and conquering."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Increased Efficiency: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"Collaborative efforts lead to faster solutions and innovations, as agents share workloads and insights."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Resilience in Numbers: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"A collective of AI agents brings robustness to systems, ensuring stability even if individual agents face errors or disruptions."</a:t>
            </a:r>
          </a:p>
          <a:p>
            <a:endParaRPr lang="en-US" dirty="0"/>
          </a:p>
          <a:p>
            <a:pPr algn="l"/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Advantages Over Single Agent Systems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Scalability: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"MAS can expand more easily to accommodate larger or more complex tasks, adapting to the demand seamlessly."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Diverse Skillsets: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"Agents with different specialties can address varied aspects of a problem, leading to well-rounded and thorough solutions."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D0D0D"/>
                </a:solidFill>
                <a:effectLst/>
                <a:latin typeface="Söhne"/>
              </a:rPr>
              <a:t>Enhanced Learning: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 "Agents in a MAS can learn from one another’s experiences, constantly evolving and optimizing collective strategies."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428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659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54" y="4562475"/>
            <a:ext cx="1540844" cy="55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0684"/>
            <a:ext cx="9143999" cy="4499372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SECTION BREAK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1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LRG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4106864"/>
            <a:ext cx="4114800" cy="686876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6" y="4106864"/>
            <a:ext cx="4097585" cy="686876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420813"/>
            <a:ext cx="4023360" cy="268605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420813"/>
            <a:ext cx="4023360" cy="268605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Large IMAGES w/bullets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346047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76630" y="1417046"/>
            <a:ext cx="3790374" cy="280811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76630" y="4256434"/>
            <a:ext cx="3840480" cy="438773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765130" y="1416462"/>
            <a:ext cx="3790374" cy="280811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765130" y="4255850"/>
            <a:ext cx="3840480" cy="438773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1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64070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95879" y="2854960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381086" y="2854960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03079" y="1415695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88286" y="1415695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6261696" y="2856834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268896" y="1417569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IMAGES –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88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s/bullets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418980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418980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418980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418980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672521"/>
            <a:ext cx="8434552" cy="1086330"/>
          </a:xfrm>
          <a:noFill/>
        </p:spPr>
        <p:txBody>
          <a:bodyPr lIns="0" tIns="91440"/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2000">
                <a:solidFill>
                  <a:srgbClr val="000000"/>
                </a:solidFill>
              </a:defRPr>
            </a:lvl3pPr>
            <a:lvl4pPr>
              <a:defRPr sz="2000">
                <a:solidFill>
                  <a:srgbClr val="000000"/>
                </a:solidFill>
              </a:defRPr>
            </a:lvl4pPr>
            <a:lvl5pPr>
              <a:defRPr sz="2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4572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800" b="1" i="0" kern="1200" cap="all" baseline="0" dirty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four images, captions and bullets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5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4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2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  <a:ln>
            <a:noFill/>
          </a:ln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201421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207749"/>
          </a:xfrm>
          <a:ln>
            <a:noFill/>
          </a:ln>
        </p:spPr>
        <p:txBody>
          <a:bodyPr b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87437" y="1420813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87437" y="2822383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4912432" y="1420813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4912432" y="2822383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0" name="Picture Placeholder 4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487437" y="3097650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487437" y="4502674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4" name="Picture Placeholder 4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912432" y="3097650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4912432" y="4505517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423592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harts, Graphs,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graph, chart or table slide. </a:t>
            </a:r>
            <a:br>
              <a:rPr lang="en-US" dirty="0"/>
            </a:br>
            <a:r>
              <a:rPr lang="en-US" dirty="0"/>
              <a:t>Headline in all caps, Arial Font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1417579"/>
            <a:ext cx="8372901" cy="302239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below to add a chart, graph, or table.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43573" y="4457863"/>
            <a:ext cx="3711039" cy="240746"/>
          </a:xfrm>
        </p:spPr>
        <p:txBody>
          <a:bodyPr bIns="0" anchor="t" anchorCtr="0"/>
          <a:lstStyle>
            <a:lvl1pPr marL="0" indent="0">
              <a:buNone/>
              <a:defRPr sz="1050" baseline="0"/>
            </a:lvl1pPr>
          </a:lstStyle>
          <a:p>
            <a:pPr lvl="0"/>
            <a:r>
              <a:rPr lang="en-US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350041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54" y="4562475"/>
            <a:ext cx="1540844" cy="55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0684"/>
            <a:ext cx="9143999" cy="4499372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closing statement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991004" y="-1815882"/>
            <a:ext cx="3782000" cy="160043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closing statement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pPr lvl="0"/>
            <a:r>
              <a:rPr lang="en-US" sz="1400" b="1" dirty="0">
                <a:solidFill>
                  <a:schemeClr val="bg1"/>
                </a:solidFill>
              </a:rPr>
              <a:t>WE START WITH YES.</a:t>
            </a:r>
          </a:p>
          <a:p>
            <a:pPr lvl="0">
              <a:spcAft>
                <a:spcPts val="1200"/>
              </a:spcAft>
            </a:pPr>
            <a:r>
              <a:rPr lang="en-US" sz="1400" b="1" dirty="0">
                <a:solidFill>
                  <a:schemeClr val="bg1"/>
                </a:solidFill>
              </a:rPr>
              <a:t>AND END WITH THANK YOU.</a:t>
            </a:r>
          </a:p>
          <a:p>
            <a:pPr lvl="0"/>
            <a:r>
              <a:rPr lang="en-US" sz="1400" b="1" dirty="0">
                <a:solidFill>
                  <a:schemeClr val="bg1"/>
                </a:solidFill>
              </a:rPr>
              <a:t>DO YOU HAVE ANY BIG QUESTIONS?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5043"/>
            <a:ext cx="9144000" cy="5148543"/>
          </a:xfrm>
          <a:prstGeom prst="rect">
            <a:avLst/>
          </a:prstGeom>
          <a:solidFill>
            <a:srgbClr val="1C1C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86954"/>
            <a:ext cx="8372901" cy="604513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AND CONTENT SLIDE. </a:t>
            </a:r>
            <a:br>
              <a:rPr lang="en-US" dirty="0"/>
            </a:br>
            <a:r>
              <a:rPr lang="en-US" dirty="0"/>
              <a:t>Headline in all caps, Arial Font.</a:t>
            </a:r>
          </a:p>
        </p:txBody>
      </p:sp>
    </p:spTree>
    <p:extLst>
      <p:ext uri="{BB962C8B-B14F-4D97-AF65-F5344CB8AC3E}">
        <p14:creationId xmlns:p14="http://schemas.microsoft.com/office/powerpoint/2010/main" val="35953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*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286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468796" y="574696"/>
            <a:ext cx="5685350" cy="304654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8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Optional one line subhead, </a:t>
            </a:r>
            <a:r>
              <a:rPr lang="en-US" dirty="0" err="1"/>
              <a:t>url</a:t>
            </a:r>
            <a:r>
              <a:rPr lang="en-US" dirty="0"/>
              <a:t> or date</a:t>
            </a:r>
          </a:p>
        </p:txBody>
      </p:sp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314" y="408441"/>
            <a:ext cx="1786846" cy="64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A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4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49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7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5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7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6360197" y="4570711"/>
            <a:ext cx="269287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-1018914" y="-1479541"/>
            <a:ext cx="3502900" cy="101566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line of text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r>
              <a:rPr lang="en-US" sz="1400" b="1" baseline="0" dirty="0">
                <a:solidFill>
                  <a:schemeClr val="bg1"/>
                </a:solidFill>
              </a:rPr>
              <a:t>WE START WITH YES.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6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1408346"/>
            <a:ext cx="8372901" cy="3317082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to add 1st-level bullet. Click an icon below to add table, graph or other imagery.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4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4545002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-20265"/>
            <a:ext cx="9144000" cy="4508954"/>
          </a:xfrm>
          <a:prstGeom prst="rect">
            <a:avLst/>
          </a:prstGeom>
        </p:spPr>
      </p:pic>
      <p:sp>
        <p:nvSpPr>
          <p:cNvPr id="84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20265"/>
            <a:ext cx="9144000" cy="4508954"/>
          </a:xfrm>
          <a:solidFill>
            <a:schemeClr val="accent2">
              <a:alpha val="85000"/>
            </a:schemeClr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" y="153714"/>
            <a:ext cx="5851526" cy="969169"/>
          </a:xfrm>
        </p:spPr>
        <p:txBody>
          <a:bodyPr lIns="457200" rIns="274320" anchor="ctr"/>
          <a:lstStyle>
            <a:lvl1pPr marL="0" indent="0">
              <a:buNone/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date</a:t>
            </a:r>
          </a:p>
        </p:txBody>
      </p:sp>
      <p:sp>
        <p:nvSpPr>
          <p:cNvPr id="85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6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8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7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0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7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5" name="TextBox 154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1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82331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endParaRPr lang="en-US" dirty="0"/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674681"/>
            <a:ext cx="8925874" cy="207115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2794775"/>
            <a:ext cx="8452904" cy="647160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 cover option c 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7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7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3441935"/>
            <a:ext cx="8484914" cy="248308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674680"/>
            <a:ext cx="224589" cy="2071116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86" name="TextBox 18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503238" y="300961"/>
            <a:ext cx="5984648" cy="331077"/>
          </a:xfrm>
        </p:spPr>
        <p:txBody>
          <a:bodyPr/>
          <a:lstStyle>
            <a:lvl1pPr marL="0" indent="0">
              <a:buNone/>
              <a:defRPr sz="10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sz="1000" b="0" cap="all" dirty="0">
                <a:solidFill>
                  <a:srgbClr val="000000"/>
                </a:solidFill>
              </a:rPr>
              <a:t>Type in Name of </a:t>
            </a:r>
            <a:r>
              <a:rPr lang="en-US" sz="1000" b="0" cap="all" dirty="0" err="1">
                <a:solidFill>
                  <a:srgbClr val="000000"/>
                </a:solidFill>
              </a:rPr>
              <a:t>fACILITY</a:t>
            </a:r>
            <a:r>
              <a:rPr lang="en-US" sz="1000" b="0" cap="all" dirty="0">
                <a:solidFill>
                  <a:srgbClr val="000000"/>
                </a:solidFill>
              </a:rPr>
              <a:t>, division, group, program or </a:t>
            </a:r>
            <a:r>
              <a:rPr lang="en-US" sz="1000" dirty="0">
                <a:solidFill>
                  <a:srgbClr val="000000"/>
                </a:solidFill>
              </a:rPr>
              <a:t>www.anl.gov</a:t>
            </a:r>
          </a:p>
        </p:txBody>
      </p:sp>
      <p:sp>
        <p:nvSpPr>
          <p:cNvPr id="17" name="Text Placeholder 45"/>
          <p:cNvSpPr>
            <a:spLocks noGrp="1"/>
          </p:cNvSpPr>
          <p:nvPr>
            <p:ph type="body" sz="quarter" idx="27" hasCustomPrompt="1"/>
          </p:nvPr>
        </p:nvSpPr>
        <p:spPr>
          <a:xfrm>
            <a:off x="6360197" y="4570711"/>
            <a:ext cx="269287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170633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19301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1930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1261205"/>
            <a:ext cx="8925874" cy="207115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82770"/>
            <a:ext cx="6776128" cy="839426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</a:t>
            </a:r>
            <a:br>
              <a:rPr lang="en-US" dirty="0"/>
            </a:br>
            <a:r>
              <a:rPr lang="en-US" dirty="0"/>
              <a:t>Cover option D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7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7" y="371930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922195"/>
            <a:ext cx="8484914" cy="248308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1261204"/>
            <a:ext cx="224589" cy="2071116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3" name="TextBox 15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6360197" y="4570711"/>
            <a:ext cx="269287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1" y="4702076"/>
            <a:ext cx="2046368" cy="2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0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ull 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6978"/>
            <a:ext cx="8925873" cy="5143500"/>
          </a:xfrm>
          <a:solidFill>
            <a:schemeClr val="bg1"/>
          </a:solidFill>
        </p:spPr>
        <p:txBody>
          <a:bodyPr lIns="0" tIns="16459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 then right click image and “SEND IMAGE TO BACK”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3581400"/>
            <a:ext cx="9144000" cy="1562100"/>
          </a:xfrm>
          <a:solidFill>
            <a:schemeClr val="tx2">
              <a:alpha val="91000"/>
            </a:schemeClr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3782231"/>
            <a:ext cx="8321040" cy="1030194"/>
          </a:xfrm>
        </p:spPr>
        <p:txBody>
          <a:bodyPr lIns="0" anchor="t"/>
          <a:lstStyle>
            <a:lvl1pPr>
              <a:defRPr sz="2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Full-frame image layout  –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8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ON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93639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-1"/>
            <a:ext cx="8925873" cy="2742010"/>
          </a:xfrm>
          <a:solidFill>
            <a:schemeClr val="bg1"/>
          </a:solidFill>
        </p:spPr>
        <p:txBody>
          <a:bodyPr lIns="0"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65038"/>
            <a:ext cx="8674100" cy="590324"/>
          </a:xfrm>
        </p:spPr>
        <p:txBody>
          <a:bodyPr lIns="0"/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one image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49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WO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0"/>
            <a:ext cx="4480560" cy="2747963"/>
          </a:xfrm>
          <a:solidFill>
            <a:schemeClr val="bg1">
              <a:lumMod val="7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4682525" y="0"/>
            <a:ext cx="4480560" cy="2747963"/>
          </a:xfrm>
          <a:solidFill>
            <a:schemeClr val="bg1">
              <a:lumMod val="8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55513"/>
            <a:ext cx="8674100" cy="590324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TWO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84114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53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HREE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0"/>
            <a:ext cx="2990088" cy="275523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194237" y="0"/>
            <a:ext cx="2990088" cy="275523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186112" y="0"/>
            <a:ext cx="2957888" cy="275523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93639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65038"/>
            <a:ext cx="8674100" cy="590324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Three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97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OUR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9144000" cy="5143500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240631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240631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240631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240631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484064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four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5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4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2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3"/>
          </p:nvPr>
        </p:nvSpPr>
        <p:spPr>
          <a:xfrm>
            <a:off x="0" y="-1"/>
            <a:ext cx="228600" cy="51435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65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FEA57-C1BE-632D-C599-024C9C94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2D8BF-E570-685A-2499-DBE53FC57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56684-ADBD-8A1B-0A14-727EE4353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C55AF-7ABC-4048-8F26-EDF28740411F}" type="datetimeFigureOut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B7CC-CE8A-EAD0-6D36-224D69E1A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F0C2B-A45B-158C-B9BF-EB4F678E4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DFCD6-4325-3546-B8E5-BFE2C039F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73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67903"/>
            <a:ext cx="8372901" cy="621711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TITLE AND CONTENT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148350" y="1084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46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30288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428723"/>
            <a:ext cx="4023360" cy="3317081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00588" y="1418007"/>
            <a:ext cx="4023360" cy="3317081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</p:spTree>
    <p:extLst>
      <p:ext uri="{BB962C8B-B14F-4D97-AF65-F5344CB8AC3E}">
        <p14:creationId xmlns:p14="http://schemas.microsoft.com/office/powerpoint/2010/main" val="340757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 w/boxed 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0895" y="1840702"/>
            <a:ext cx="4114800" cy="287691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4875" y="1840702"/>
            <a:ext cx="4114800" cy="287691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14875" y="1406047"/>
            <a:ext cx="4114800" cy="46574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  <a:noFill/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60895" y="1406047"/>
            <a:ext cx="4114800" cy="46574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  <a:effectLst/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with box treatment</a:t>
            </a:r>
          </a:p>
        </p:txBody>
      </p:sp>
    </p:spTree>
    <p:extLst>
      <p:ext uri="{BB962C8B-B14F-4D97-AF65-F5344CB8AC3E}">
        <p14:creationId xmlns:p14="http://schemas.microsoft.com/office/powerpoint/2010/main" val="342340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03575" y="1417872"/>
            <a:ext cx="4319750" cy="154083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80" y="1417871"/>
            <a:ext cx="3729481" cy="1565882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95680" y="3203316"/>
            <a:ext cx="3729481" cy="1565882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503575" y="3193094"/>
            <a:ext cx="4319750" cy="154083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45309" y="1451045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89394" y="1442711"/>
            <a:ext cx="2023746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87015" y="2620206"/>
            <a:ext cx="2028507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THREE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2896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3045309" y="2630976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487014" y="3807136"/>
            <a:ext cx="2028507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3045309" y="3794491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3141637"/>
            <a:ext cx="4114800" cy="1596872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6" y="3141637"/>
            <a:ext cx="4097585" cy="1596872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417871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417871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top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35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Bottom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6890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408347"/>
            <a:ext cx="4114800" cy="1287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5" y="1408347"/>
            <a:ext cx="4114800" cy="1287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64146" y="271133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30864" y="271133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bottom HORIZONTAL</a:t>
            </a:r>
            <a:br>
              <a:rPr lang="en-US" dirty="0"/>
            </a:br>
            <a:r>
              <a:rPr lang="en-US" dirty="0"/>
              <a:t>WITH CAPTIONS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476266" y="4434669"/>
            <a:ext cx="3995723" cy="35907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750290" y="4444194"/>
            <a:ext cx="3995723" cy="35907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457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miesen\Desktop\anlrgbpptlogo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490" y="4799992"/>
            <a:ext cx="775768" cy="27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358378"/>
            <a:ext cx="8372901" cy="621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Headline in all caps </a:t>
            </a:r>
            <a:r>
              <a:rPr lang="en-US" dirty="0" err="1"/>
              <a:t>28pt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393826"/>
            <a:ext cx="8372901" cy="3317081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en-US" dirty="0"/>
              <a:t>Click to add 1st-level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4827084"/>
            <a:ext cx="1418753" cy="18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5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686" r:id="rId2"/>
    <p:sldLayoutId id="2147483687" r:id="rId3"/>
    <p:sldLayoutId id="2147483688" r:id="rId4"/>
    <p:sldLayoutId id="2147483690" r:id="rId5"/>
    <p:sldLayoutId id="2147483774" r:id="rId6"/>
    <p:sldLayoutId id="2147483711" r:id="rId7"/>
    <p:sldLayoutId id="2147483692" r:id="rId8"/>
    <p:sldLayoutId id="2147483693" r:id="rId9"/>
    <p:sldLayoutId id="2147483776" r:id="rId10"/>
    <p:sldLayoutId id="2147483709" r:id="rId11"/>
    <p:sldLayoutId id="2147483695" r:id="rId12"/>
    <p:sldLayoutId id="2147483739" r:id="rId13"/>
    <p:sldLayoutId id="2147483696" r:id="rId14"/>
    <p:sldLayoutId id="2147483689" r:id="rId15"/>
    <p:sldLayoutId id="2147483710" r:id="rId16"/>
    <p:sldLayoutId id="2147483706" r:id="rId17"/>
    <p:sldLayoutId id="2147483704" r:id="rId18"/>
    <p:sldLayoutId id="2147483769" r:id="rId19"/>
    <p:sldLayoutId id="2147483770" r:id="rId20"/>
    <p:sldLayoutId id="2147483771" r:id="rId21"/>
    <p:sldLayoutId id="2147483772" r:id="rId22"/>
    <p:sldLayoutId id="2147483761" r:id="rId23"/>
    <p:sldLayoutId id="2147483762" r:id="rId24"/>
    <p:sldLayoutId id="2147483763" r:id="rId25"/>
    <p:sldLayoutId id="2147483765" r:id="rId26"/>
    <p:sldLayoutId id="2147483766" r:id="rId27"/>
    <p:sldLayoutId id="2147483777" r:id="rId28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ct val="95000"/>
        </a:lnSpc>
        <a:spcBef>
          <a:spcPct val="0"/>
        </a:spcBef>
        <a:buNone/>
        <a:defRPr sz="2800" b="1" i="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173038" indent="-173038" algn="l" defTabSz="457200" rtl="0" eaLnBrk="1" latinLnBrk="0" hangingPunct="1">
        <a:spcBef>
          <a:spcPts val="600"/>
        </a:spcBef>
        <a:spcAft>
          <a:spcPts val="0"/>
        </a:spcAft>
        <a:buFont typeface="Wingdings" pitchFamily="2" charset="2"/>
        <a:buChar char="§"/>
        <a:defRPr sz="1800" kern="1200" baseline="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520700" indent="-236538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803275" indent="-187325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087438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1371600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9wg8W4lifPk1Ie827rXxSWY9wohNrfsD/view?usp=drive_lin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MLKC9usK-rVZv42exuPgRV398hIHAfcZ?usp=sharing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gif"/><Relationship Id="rId7" Type="http://schemas.openxmlformats.org/officeDocument/2006/relationships/image" Target="../media/image15.png"/><Relationship Id="rId12" Type="http://schemas.openxmlformats.org/officeDocument/2006/relationships/image" Target="../media/image2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agents for autonomous labs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erhtjhtyhy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225637" y="3362961"/>
            <a:ext cx="3220192" cy="685800"/>
          </a:xfrm>
        </p:spPr>
        <p:txBody>
          <a:bodyPr/>
          <a:lstStyle/>
          <a:p>
            <a:r>
              <a:rPr lang="en-US" dirty="0"/>
              <a:t>Brian Hsu</a:t>
            </a:r>
          </a:p>
          <a:p>
            <a:r>
              <a:rPr lang="en-US" dirty="0"/>
              <a:t>Priyanka </a:t>
            </a:r>
            <a:r>
              <a:rPr lang="en-US" dirty="0" err="1"/>
              <a:t>Setty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BF30C0-3D13-7A14-DE88-8DEDD1D55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080" y="1332993"/>
            <a:ext cx="3373565" cy="189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56418"/>
            <a:ext cx="8372901" cy="621711"/>
          </a:xfrm>
        </p:spPr>
        <p:txBody>
          <a:bodyPr/>
          <a:lstStyle/>
          <a:p>
            <a:r>
              <a:rPr lang="en-US" dirty="0"/>
              <a:t>What is AN AI AGENT?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8" y="1095859"/>
            <a:ext cx="8372901" cy="2931856"/>
          </a:xfrm>
        </p:spPr>
        <p:txBody>
          <a:bodyPr/>
          <a:lstStyle/>
          <a:p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An AI agent is a software program designed to autonomously perform tasks or make decisions to achieve specific goals.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AI agents improve over time through data analysis and feedback, enhancing their decision-making and performance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AI agents operate without the need for constant human guidance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They can adjust their actions and strategies in response to changing environments or objectives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AI agents can work together with other agents, sharing knowledge and tasks to achieve complex goals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80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33771-BA37-724B-A99E-6329A9401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1058"/>
            <a:ext cx="8372901" cy="621711"/>
          </a:xfrm>
        </p:spPr>
        <p:txBody>
          <a:bodyPr/>
          <a:lstStyle/>
          <a:p>
            <a:r>
              <a:rPr lang="en-US" dirty="0"/>
              <a:t>Multi-Agent systems (MAS)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41CBB-B5CD-6E47-85D5-CE112E735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81774"/>
            <a:ext cx="8372901" cy="3703347"/>
          </a:xfrm>
        </p:spPr>
        <p:txBody>
          <a:bodyPr/>
          <a:lstStyle/>
          <a:p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Multiple AI agents can collaborate, enhancing problem-solving and efficiency beyond what single agents can achieve</a:t>
            </a:r>
          </a:p>
          <a:p>
            <a:pPr marL="0" indent="0">
              <a:buNone/>
            </a:pPr>
            <a:r>
              <a:rPr lang="en-US" dirty="0"/>
              <a:t>Advantages</a:t>
            </a:r>
          </a:p>
          <a:p>
            <a:pPr lvl="1"/>
            <a:r>
              <a:rPr lang="en-US" dirty="0"/>
              <a:t>Complex Problem Solving</a:t>
            </a:r>
          </a:p>
          <a:p>
            <a:pPr lvl="1"/>
            <a:r>
              <a:rPr lang="en-US" dirty="0"/>
              <a:t>Increased Efficiency</a:t>
            </a:r>
          </a:p>
          <a:p>
            <a:pPr lvl="1"/>
            <a:r>
              <a:rPr lang="en-US" dirty="0"/>
              <a:t>Robust System</a:t>
            </a:r>
          </a:p>
          <a:p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MAS can expand more easily to accommodate larger or more complex tasks, adapting to the demand seamlessly</a:t>
            </a:r>
          </a:p>
          <a:p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Agents with different specialties can address varied aspects of a problem, leading to well-rounded and thorough solutions</a:t>
            </a:r>
          </a:p>
          <a:p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Agents in a MAS can learn from one another’s experiences, constantly evolving and optimizing collective strategies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21BF3E-B356-244E-907B-188106143C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3FCA0-D564-85A3-32FF-D6D8DAFD6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866" y="-364463"/>
            <a:ext cx="7886700" cy="994172"/>
          </a:xfrm>
        </p:spPr>
        <p:txBody>
          <a:bodyPr/>
          <a:lstStyle/>
          <a:p>
            <a:r>
              <a:rPr lang="en-US" dirty="0"/>
              <a:t>Automating Labs with code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F56A2-75A6-D58D-15AA-B313F081C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69654"/>
            <a:ext cx="8450036" cy="2932865"/>
          </a:xfrm>
        </p:spPr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Issue: Some lab protocols in biology are tedious (ex. liquid handling tasks such as serial dilution)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Potential Solution: We can use LLM-driven “agents” aka language models to generate/evaluate code → used to operate robots to carry out lab tasks 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</a:rPr>
              <a:t>Input = lab experiment/information as a prompt → GPT Agent → code to control robot → executed protocol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94F35E-18EF-C5D0-BA01-86F43EE77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244" y="2887253"/>
            <a:ext cx="3373565" cy="1897631"/>
          </a:xfrm>
          <a:prstGeom prst="rect">
            <a:avLst/>
          </a:prstGeom>
        </p:spPr>
      </p:pic>
      <p:pic>
        <p:nvPicPr>
          <p:cNvPr id="6" name="Picture 4" descr="Doctor Steve | Nova Skin">
            <a:extLst>
              <a:ext uri="{FF2B5EF4-FFF2-40B4-BE49-F238E27FC236}">
                <a16:creationId xmlns:a16="http://schemas.microsoft.com/office/drawing/2014/main" id="{E9C71F5F-0895-FD10-DF74-B3397652C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977" y="2887254"/>
            <a:ext cx="523484" cy="105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Detail Step Png Koleksi Nomer 47">
            <a:extLst>
              <a:ext uri="{FF2B5EF4-FFF2-40B4-BE49-F238E27FC236}">
                <a16:creationId xmlns:a16="http://schemas.microsoft.com/office/drawing/2014/main" id="{820D9F91-91A4-3200-C7C6-1B388ED06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363" y="3376346"/>
            <a:ext cx="1953107" cy="122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15" descr="An example wet lab protocol (Kulkarni et al., 2018) | Download Scientific  Diagram">
            <a:extLst>
              <a:ext uri="{FF2B5EF4-FFF2-40B4-BE49-F238E27FC236}">
                <a16:creationId xmlns:a16="http://schemas.microsoft.com/office/drawing/2014/main" id="{761E6AA9-022C-23DF-C23E-032FEDBB1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27" y="2803423"/>
            <a:ext cx="2126402" cy="203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1A78963-5FDB-3201-21E1-A506EE55014E}"/>
              </a:ext>
            </a:extLst>
          </p:cNvPr>
          <p:cNvCxnSpPr>
            <a:cxnSpLocks/>
          </p:cNvCxnSpPr>
          <p:nvPr/>
        </p:nvCxnSpPr>
        <p:spPr>
          <a:xfrm>
            <a:off x="2674187" y="3739143"/>
            <a:ext cx="7266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6ADEBEE-B9C8-4670-FEFD-16C9D9614A62}"/>
              </a:ext>
            </a:extLst>
          </p:cNvPr>
          <p:cNvCxnSpPr>
            <a:cxnSpLocks/>
          </p:cNvCxnSpPr>
          <p:nvPr/>
        </p:nvCxnSpPr>
        <p:spPr>
          <a:xfrm>
            <a:off x="4697906" y="3735111"/>
            <a:ext cx="7266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DC18475-3549-8519-E86E-F58A9F13A93B}"/>
              </a:ext>
            </a:extLst>
          </p:cNvPr>
          <p:cNvSpPr txBox="1"/>
          <p:nvPr/>
        </p:nvSpPr>
        <p:spPr>
          <a:xfrm>
            <a:off x="2755052" y="3159579"/>
            <a:ext cx="72662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List of Tasks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61BD9-435A-AA26-2367-E528B84013CF}"/>
              </a:ext>
            </a:extLst>
          </p:cNvPr>
          <p:cNvSpPr txBox="1"/>
          <p:nvPr/>
        </p:nvSpPr>
        <p:spPr>
          <a:xfrm>
            <a:off x="4677763" y="3194690"/>
            <a:ext cx="9088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FE3818-E611-BF2C-4400-758A91D5AB42}"/>
              </a:ext>
            </a:extLst>
          </p:cNvPr>
          <p:cNvSpPr txBox="1"/>
          <p:nvPr/>
        </p:nvSpPr>
        <p:spPr>
          <a:xfrm>
            <a:off x="3817977" y="2587171"/>
            <a:ext cx="9088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GPT</a:t>
            </a:r>
          </a:p>
        </p:txBody>
      </p:sp>
    </p:spTree>
    <p:extLst>
      <p:ext uri="{BB962C8B-B14F-4D97-AF65-F5344CB8AC3E}">
        <p14:creationId xmlns:p14="http://schemas.microsoft.com/office/powerpoint/2010/main" val="3790694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028D5-F958-425F-390C-196776BD1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Langchain</a:t>
            </a:r>
            <a:r>
              <a:rPr lang="en-US" dirty="0"/>
              <a:t> – Easy to use for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2B959-DE9F-E5BD-78FB-6F6F57BB7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4239"/>
            <a:ext cx="8372901" cy="3317082"/>
          </a:xfrm>
        </p:spPr>
        <p:txBody>
          <a:bodyPr/>
          <a:lstStyle/>
          <a:p>
            <a:r>
              <a:rPr lang="en-US" dirty="0" err="1"/>
              <a:t>LangChain</a:t>
            </a:r>
            <a:r>
              <a:rPr lang="en-US" dirty="0"/>
              <a:t> is a Python API that helps you compose prompts and send them into an LLM model (‘chain’) to generate responses, embeddings, etc.</a:t>
            </a:r>
          </a:p>
          <a:p>
            <a:r>
              <a:rPr lang="en-US" dirty="0"/>
              <a:t>We can “chain” LLM models together to create an ecosystem of language models for planning, code generation to execute a biology experiment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977653-B042-5918-69B7-547B37A571C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 descr="LangChain: A Framework for Harnessing LLM Potential | by Kushal V |  TechHappily | Medium">
            <a:extLst>
              <a:ext uri="{FF2B5EF4-FFF2-40B4-BE49-F238E27FC236}">
                <a16:creationId xmlns:a16="http://schemas.microsoft.com/office/drawing/2014/main" id="{C8096517-F3B2-D712-535B-16654396B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127" y="2644367"/>
            <a:ext cx="5597745" cy="221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89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D4299-8248-2541-FAE5-2E173F98E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151058"/>
            <a:ext cx="8372901" cy="621711"/>
          </a:xfrm>
        </p:spPr>
        <p:txBody>
          <a:bodyPr/>
          <a:lstStyle/>
          <a:p>
            <a:r>
              <a:rPr lang="en-US" dirty="0"/>
              <a:t>Example of what we do…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67627-6CA6-745C-AE22-7668A9903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833748"/>
            <a:ext cx="8372901" cy="2277461"/>
          </a:xfrm>
        </p:spPr>
        <p:txBody>
          <a:bodyPr/>
          <a:lstStyle/>
          <a:p>
            <a:r>
              <a:rPr lang="en-US" dirty="0"/>
              <a:t>We use </a:t>
            </a:r>
            <a:r>
              <a:rPr lang="en-US" dirty="0" err="1"/>
              <a:t>Langchain</a:t>
            </a:r>
            <a:r>
              <a:rPr lang="en-US" dirty="0"/>
              <a:t> agents to generate/evaluate code (</a:t>
            </a:r>
            <a:r>
              <a:rPr lang="en-US" dirty="0" err="1"/>
              <a:t>yaml</a:t>
            </a:r>
            <a:r>
              <a:rPr lang="en-US" dirty="0"/>
              <a:t>/</a:t>
            </a:r>
            <a:r>
              <a:rPr lang="en-US" dirty="0" err="1"/>
              <a:t>json</a:t>
            </a:r>
            <a:r>
              <a:rPr lang="en-US" dirty="0"/>
              <a:t> format)</a:t>
            </a:r>
          </a:p>
          <a:p>
            <a:r>
              <a:rPr lang="en-US" dirty="0"/>
              <a:t>Communicates with different robots via code payload</a:t>
            </a:r>
          </a:p>
          <a:p>
            <a:r>
              <a:rPr lang="en-US" dirty="0">
                <a:hlinkClick r:id="rId3"/>
              </a:rPr>
              <a:t>https://drive.google.com/file/d/19wg8W4lifPk1Ie827rXxSWY9wohNrfsD/view?usp=drive_link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D31B8-1D46-D164-82B6-F66C54B44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DFCD6-4325-3546-B8E5-BFE2C039F1CB}" type="slidenum">
              <a:rPr lang="en-US" smtClean="0"/>
              <a:t>6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E09E3CB-0B88-B833-4F21-5B8DF6EAC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723" y="2111971"/>
            <a:ext cx="2461501" cy="233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34C9B0-71AB-B5C3-466F-83C8F086684D}"/>
              </a:ext>
            </a:extLst>
          </p:cNvPr>
          <p:cNvCxnSpPr>
            <a:cxnSpLocks/>
          </p:cNvCxnSpPr>
          <p:nvPr/>
        </p:nvCxnSpPr>
        <p:spPr>
          <a:xfrm>
            <a:off x="5467187" y="3199595"/>
            <a:ext cx="7609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A8C31C8-DBB9-69C8-BF8A-B70BF2F76F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408"/>
          <a:stretch/>
        </p:blipFill>
        <p:spPr>
          <a:xfrm>
            <a:off x="468975" y="2437505"/>
            <a:ext cx="4674525" cy="151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92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E04D2-F02A-E99A-35DD-CA45F1FA6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70CF7-3A0D-47F2-08C7-F900ED09F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59144"/>
            <a:ext cx="8372901" cy="3317082"/>
          </a:xfrm>
        </p:spPr>
        <p:txBody>
          <a:bodyPr/>
          <a:lstStyle/>
          <a:p>
            <a:r>
              <a:rPr lang="en-US" dirty="0"/>
              <a:t>We can use </a:t>
            </a:r>
            <a:r>
              <a:rPr lang="en-US" dirty="0" err="1"/>
              <a:t>LangChain</a:t>
            </a:r>
            <a:r>
              <a:rPr lang="en-US" dirty="0"/>
              <a:t> API to generate </a:t>
            </a:r>
            <a:r>
              <a:rPr lang="en-US" dirty="0" err="1"/>
              <a:t>Opentrons</a:t>
            </a:r>
            <a:r>
              <a:rPr lang="en-US" dirty="0"/>
              <a:t> python code </a:t>
            </a:r>
          </a:p>
          <a:p>
            <a:r>
              <a:rPr lang="en-US" dirty="0" err="1"/>
              <a:t>Opentrons</a:t>
            </a:r>
            <a:r>
              <a:rPr lang="en-US" dirty="0"/>
              <a:t> is a python </a:t>
            </a:r>
            <a:r>
              <a:rPr lang="en-US" dirty="0" err="1"/>
              <a:t>api</a:t>
            </a:r>
            <a:r>
              <a:rPr lang="en-US" dirty="0"/>
              <a:t> that is used to control liquid handling robots + thermocyclers </a:t>
            </a:r>
            <a:r>
              <a:rPr lang="en-US" dirty="0">
                <a:sym typeface="Wingdings" pitchFamily="2" charset="2"/>
              </a:rPr>
              <a:t> let’s generate some sample code</a:t>
            </a:r>
          </a:p>
          <a:p>
            <a:r>
              <a:rPr lang="en-US" dirty="0">
                <a:hlinkClick r:id="rId2"/>
              </a:rPr>
              <a:t>https://colab.research.google.com/drive/1MLKC9usK-rVZv42exuPgRV398hIHAfcZ?usp=sharing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A9615-45D4-822E-2ECC-F1F79EA28DD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15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82CCB-E0F5-301D-5413-34B4912A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4308" y="26906"/>
            <a:ext cx="3774571" cy="565781"/>
          </a:xfrm>
        </p:spPr>
        <p:txBody>
          <a:bodyPr/>
          <a:lstStyle/>
          <a:p>
            <a:r>
              <a:rPr lang="en-US" dirty="0"/>
              <a:t>System of Agents</a:t>
            </a:r>
          </a:p>
        </p:txBody>
      </p:sp>
      <p:pic>
        <p:nvPicPr>
          <p:cNvPr id="4" name="Picture 4" descr="Doctor Steve | Nova Skin">
            <a:extLst>
              <a:ext uri="{FF2B5EF4-FFF2-40B4-BE49-F238E27FC236}">
                <a16:creationId xmlns:a16="http://schemas.microsoft.com/office/drawing/2014/main" id="{DBFF9740-2416-5455-EB0A-B43D01896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368" y="1318017"/>
            <a:ext cx="523484" cy="105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DEBF2E2-0E99-B0BB-4258-AEF74801657D}"/>
              </a:ext>
            </a:extLst>
          </p:cNvPr>
          <p:cNvCxnSpPr>
            <a:cxnSpLocks/>
          </p:cNvCxnSpPr>
          <p:nvPr/>
        </p:nvCxnSpPr>
        <p:spPr>
          <a:xfrm>
            <a:off x="1881379" y="1833260"/>
            <a:ext cx="7522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C10DD25-0487-839F-EFF1-4F1715AE14CF}"/>
              </a:ext>
            </a:extLst>
          </p:cNvPr>
          <p:cNvCxnSpPr>
            <a:cxnSpLocks/>
          </p:cNvCxnSpPr>
          <p:nvPr/>
        </p:nvCxnSpPr>
        <p:spPr>
          <a:xfrm>
            <a:off x="4029186" y="2694750"/>
            <a:ext cx="0" cy="793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BF420D-7C34-C29A-D798-B11EEB47590F}"/>
              </a:ext>
            </a:extLst>
          </p:cNvPr>
          <p:cNvCxnSpPr>
            <a:cxnSpLocks/>
          </p:cNvCxnSpPr>
          <p:nvPr/>
        </p:nvCxnSpPr>
        <p:spPr>
          <a:xfrm flipV="1">
            <a:off x="4219408" y="2689455"/>
            <a:ext cx="0" cy="793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31F60E0-6F53-09EC-25D9-5EC866B63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535" y="3611768"/>
            <a:ext cx="2292229" cy="1289379"/>
          </a:xfrm>
          <a:prstGeom prst="rect">
            <a:avLst/>
          </a:prstGeom>
        </p:spPr>
      </p:pic>
      <p:pic>
        <p:nvPicPr>
          <p:cNvPr id="17" name="Picture 1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7BDE2D1-100C-42FC-5E50-AA79E0A3E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6481" y="1219948"/>
            <a:ext cx="3167846" cy="13363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211B1D9-295A-922A-21EA-41CEE4684C82}"/>
              </a:ext>
            </a:extLst>
          </p:cNvPr>
          <p:cNvSpPr txBox="1"/>
          <p:nvPr/>
        </p:nvSpPr>
        <p:spPr>
          <a:xfrm>
            <a:off x="3236982" y="2833045"/>
            <a:ext cx="78464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Code Action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218718-A238-5E68-00F0-F96A92DD1AC3}"/>
              </a:ext>
            </a:extLst>
          </p:cNvPr>
          <p:cNvSpPr txBox="1"/>
          <p:nvPr/>
        </p:nvSpPr>
        <p:spPr>
          <a:xfrm>
            <a:off x="4247338" y="2810757"/>
            <a:ext cx="10277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Execution Error</a:t>
            </a:r>
          </a:p>
        </p:txBody>
      </p:sp>
      <p:pic>
        <p:nvPicPr>
          <p:cNvPr id="2050" name="Picture 2" descr="Welcome — Opentrons Python API V2 Documentation">
            <a:extLst>
              <a:ext uri="{FF2B5EF4-FFF2-40B4-BE49-F238E27FC236}">
                <a16:creationId xmlns:a16="http://schemas.microsoft.com/office/drawing/2014/main" id="{7878E083-9B7E-8AA6-D996-6F07F9F24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227" y="4127174"/>
            <a:ext cx="1404257" cy="73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inking | Nova Skin">
            <a:extLst>
              <a:ext uri="{FF2B5EF4-FFF2-40B4-BE49-F238E27FC236}">
                <a16:creationId xmlns:a16="http://schemas.microsoft.com/office/drawing/2014/main" id="{0FC090F4-F9C1-BC3F-7683-BA6A72187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51197" y="3768084"/>
            <a:ext cx="575570" cy="109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erpApi - Crunchbase Company Profile &amp; Funding">
            <a:extLst>
              <a:ext uri="{FF2B5EF4-FFF2-40B4-BE49-F238E27FC236}">
                <a16:creationId xmlns:a16="http://schemas.microsoft.com/office/drawing/2014/main" id="{5A79633C-29CE-1A2F-1980-6AD4AE031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722" y="4099137"/>
            <a:ext cx="793309" cy="79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580AB38-DAFF-ED96-A78D-F4F5D8874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722" y="3335059"/>
            <a:ext cx="587828" cy="58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0D29FE-C059-73FA-D838-E1B3F397B113}"/>
              </a:ext>
            </a:extLst>
          </p:cNvPr>
          <p:cNvCxnSpPr>
            <a:cxnSpLocks/>
          </p:cNvCxnSpPr>
          <p:nvPr/>
        </p:nvCxnSpPr>
        <p:spPr>
          <a:xfrm>
            <a:off x="5219090" y="4332824"/>
            <a:ext cx="7266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5E07B902-CCE9-1280-A59A-7F2A0ED7E158}"/>
              </a:ext>
            </a:extLst>
          </p:cNvPr>
          <p:cNvCxnSpPr>
            <a:cxnSpLocks/>
          </p:cNvCxnSpPr>
          <p:nvPr/>
        </p:nvCxnSpPr>
        <p:spPr>
          <a:xfrm rot="16200000" flipV="1">
            <a:off x="5320339" y="2725106"/>
            <a:ext cx="1365473" cy="10755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DE92ADB-8542-7B39-9A33-1D7D9AD9AAF4}"/>
              </a:ext>
            </a:extLst>
          </p:cNvPr>
          <p:cNvSpPr txBox="1"/>
          <p:nvPr/>
        </p:nvSpPr>
        <p:spPr>
          <a:xfrm>
            <a:off x="5493241" y="2943837"/>
            <a:ext cx="114646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Refine Code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7460F1C-0544-BC17-AE6F-D0FBFDEB79C9}"/>
              </a:ext>
            </a:extLst>
          </p:cNvPr>
          <p:cNvCxnSpPr>
            <a:cxnSpLocks/>
          </p:cNvCxnSpPr>
          <p:nvPr/>
        </p:nvCxnSpPr>
        <p:spPr>
          <a:xfrm flipV="1">
            <a:off x="7940272" y="2581303"/>
            <a:ext cx="0" cy="975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517548E-F951-5B60-B37D-FF1DE60FC659}"/>
              </a:ext>
            </a:extLst>
          </p:cNvPr>
          <p:cNvSpPr txBox="1"/>
          <p:nvPr/>
        </p:nvSpPr>
        <p:spPr>
          <a:xfrm>
            <a:off x="7118527" y="2824450"/>
            <a:ext cx="91283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Add Code Skill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DA8FA2-3BE7-396C-2626-C3E7F5DCF1B4}"/>
              </a:ext>
            </a:extLst>
          </p:cNvPr>
          <p:cNvSpPr txBox="1"/>
          <p:nvPr/>
        </p:nvSpPr>
        <p:spPr>
          <a:xfrm>
            <a:off x="5145850" y="3960637"/>
            <a:ext cx="10792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Verify Code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830B7AC-0562-6DFC-F08A-4D7A0B7FE543}"/>
              </a:ext>
            </a:extLst>
          </p:cNvPr>
          <p:cNvSpPr txBox="1"/>
          <p:nvPr/>
        </p:nvSpPr>
        <p:spPr>
          <a:xfrm>
            <a:off x="3627244" y="821849"/>
            <a:ext cx="1838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Candidate Code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2EAB7BC-15EC-4BA2-1168-74DE510DBA04}"/>
              </a:ext>
            </a:extLst>
          </p:cNvPr>
          <p:cNvCxnSpPr>
            <a:cxnSpLocks/>
          </p:cNvCxnSpPr>
          <p:nvPr/>
        </p:nvCxnSpPr>
        <p:spPr>
          <a:xfrm>
            <a:off x="1267821" y="2556283"/>
            <a:ext cx="0" cy="792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0A404DC-36C2-7EED-2F69-11C4223FF8A4}"/>
              </a:ext>
            </a:extLst>
          </p:cNvPr>
          <p:cNvCxnSpPr>
            <a:cxnSpLocks/>
          </p:cNvCxnSpPr>
          <p:nvPr/>
        </p:nvCxnSpPr>
        <p:spPr>
          <a:xfrm flipV="1">
            <a:off x="1475729" y="2556724"/>
            <a:ext cx="0" cy="761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11EFF87-84FB-E8B9-92AF-0FD09A02EF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963" y="616369"/>
            <a:ext cx="2868116" cy="54058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1F888E8-9B19-F379-0E98-0C597BB86D46}"/>
              </a:ext>
            </a:extLst>
          </p:cNvPr>
          <p:cNvSpPr txBox="1"/>
          <p:nvPr/>
        </p:nvSpPr>
        <p:spPr>
          <a:xfrm>
            <a:off x="7286163" y="994973"/>
            <a:ext cx="176741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Memory of Tasks</a:t>
            </a:r>
          </a:p>
        </p:txBody>
      </p:sp>
      <p:pic>
        <p:nvPicPr>
          <p:cNvPr id="2062" name="Picture 14" descr="Task decomposition tree. | Download Scientific Diagram">
            <a:extLst>
              <a:ext uri="{FF2B5EF4-FFF2-40B4-BE49-F238E27FC236}">
                <a16:creationId xmlns:a16="http://schemas.microsoft.com/office/drawing/2014/main" id="{C856C91E-FD7B-63E1-1F48-75B765DE8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87" y="3523336"/>
            <a:ext cx="2100521" cy="111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054D744-3551-DF96-05C4-5F703342DFF9}"/>
              </a:ext>
            </a:extLst>
          </p:cNvPr>
          <p:cNvSpPr txBox="1"/>
          <p:nvPr/>
        </p:nvSpPr>
        <p:spPr>
          <a:xfrm>
            <a:off x="238635" y="2732721"/>
            <a:ext cx="122828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Task Decomp.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48E8CE9-D020-FCF2-09A2-07D69271B5BD}"/>
              </a:ext>
            </a:extLst>
          </p:cNvPr>
          <p:cNvSpPr txBox="1"/>
          <p:nvPr/>
        </p:nvSpPr>
        <p:spPr>
          <a:xfrm>
            <a:off x="1856267" y="1316743"/>
            <a:ext cx="101226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Task Prompt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F454B09-3460-FFED-825E-4C3413471367}"/>
              </a:ext>
            </a:extLst>
          </p:cNvPr>
          <p:cNvCxnSpPr/>
          <p:nvPr/>
        </p:nvCxnSpPr>
        <p:spPr>
          <a:xfrm flipH="1">
            <a:off x="6094139" y="1928469"/>
            <a:ext cx="6986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TextBox 2047">
            <a:extLst>
              <a:ext uri="{FF2B5EF4-FFF2-40B4-BE49-F238E27FC236}">
                <a16:creationId xmlns:a16="http://schemas.microsoft.com/office/drawing/2014/main" id="{D32B9641-B494-3BCD-BECF-02F236835F44}"/>
              </a:ext>
            </a:extLst>
          </p:cNvPr>
          <p:cNvSpPr txBox="1"/>
          <p:nvPr/>
        </p:nvSpPr>
        <p:spPr>
          <a:xfrm>
            <a:off x="6073805" y="1607004"/>
            <a:ext cx="91737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Retrieve</a:t>
            </a:r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426FA719-A284-DC36-6E53-0931DEDC3596}"/>
              </a:ext>
            </a:extLst>
          </p:cNvPr>
          <p:cNvSpPr txBox="1"/>
          <p:nvPr/>
        </p:nvSpPr>
        <p:spPr>
          <a:xfrm>
            <a:off x="1582816" y="2660666"/>
            <a:ext cx="84120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/>
              <a:t>Goal Tracking</a:t>
            </a:r>
          </a:p>
        </p:txBody>
      </p:sp>
      <p:pic>
        <p:nvPicPr>
          <p:cNvPr id="5" name="Picture 4" descr="A diagram of a algorithm&#10;&#10;Description automatically generated">
            <a:extLst>
              <a:ext uri="{FF2B5EF4-FFF2-40B4-BE49-F238E27FC236}">
                <a16:creationId xmlns:a16="http://schemas.microsoft.com/office/drawing/2014/main" id="{3A8B2690-186C-CF86-2932-3E507C66BC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7975" y="1308944"/>
            <a:ext cx="2157982" cy="11665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04C878-DFEF-4277-63C3-A3FBAEED681F}"/>
              </a:ext>
            </a:extLst>
          </p:cNvPr>
          <p:cNvSpPr txBox="1"/>
          <p:nvPr/>
        </p:nvSpPr>
        <p:spPr>
          <a:xfrm>
            <a:off x="6769204" y="1647323"/>
            <a:ext cx="6986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Skills</a:t>
            </a:r>
          </a:p>
        </p:txBody>
      </p:sp>
      <p:pic>
        <p:nvPicPr>
          <p:cNvPr id="1026" name="Picture 2" descr="Pixel Art Vector Pink Brain Isolated On White Background Stock Illustration  - Download Image Now - iStock">
            <a:extLst>
              <a:ext uri="{FF2B5EF4-FFF2-40B4-BE49-F238E27FC236}">
                <a16:creationId xmlns:a16="http://schemas.microsoft.com/office/drawing/2014/main" id="{4426E0FC-FBD7-A919-C98A-47E0010EB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95" y="1576172"/>
            <a:ext cx="580692" cy="58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309D89-89C2-CB69-4F9A-AF34BD935190}"/>
              </a:ext>
            </a:extLst>
          </p:cNvPr>
          <p:cNvSpPr txBox="1"/>
          <p:nvPr/>
        </p:nvSpPr>
        <p:spPr>
          <a:xfrm>
            <a:off x="215801" y="1413916"/>
            <a:ext cx="8098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A63D43-519E-9612-ED31-89363512DB11}"/>
              </a:ext>
            </a:extLst>
          </p:cNvPr>
          <p:cNvSpPr txBox="1"/>
          <p:nvPr/>
        </p:nvSpPr>
        <p:spPr>
          <a:xfrm>
            <a:off x="1019871" y="1095691"/>
            <a:ext cx="809837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/>
              <a:t>Agent</a:t>
            </a:r>
          </a:p>
        </p:txBody>
      </p:sp>
      <p:pic>
        <p:nvPicPr>
          <p:cNvPr id="16" name="Picture 2" descr="Pixel Art Vector Pink Brain Isolated On White Background Stock Illustration  - Download Image Now - iStock">
            <a:extLst>
              <a:ext uri="{FF2B5EF4-FFF2-40B4-BE49-F238E27FC236}">
                <a16:creationId xmlns:a16="http://schemas.microsoft.com/office/drawing/2014/main" id="{B349EC81-02DF-BC81-EB73-4A5E63213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926" y="447915"/>
            <a:ext cx="580692" cy="58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648595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_16x9">
  <a:themeElements>
    <a:clrScheme name="Argonne General Purpose Template">
      <a:dk1>
        <a:srgbClr val="47484A"/>
      </a:dk1>
      <a:lt1>
        <a:srgbClr val="FFFFFF"/>
      </a:lt1>
      <a:dk2>
        <a:srgbClr val="0082CA"/>
      </a:dk2>
      <a:lt2>
        <a:srgbClr val="ECAA00"/>
      </a:lt2>
      <a:accent1>
        <a:srgbClr val="7AB800"/>
      </a:accent1>
      <a:accent2>
        <a:srgbClr val="00609C"/>
      </a:accent2>
      <a:accent3>
        <a:srgbClr val="4D008C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76777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16977731-C412-3943-B741-04857B423370}" vid="{1CB93506-B23E-0946-9F6E-16BB195DC3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Argonne presentation_16x9</Template>
  <TotalTime>225</TotalTime>
  <Words>846</Words>
  <Application>Microsoft Macintosh PowerPoint</Application>
  <PresentationFormat>On-screen Show (16:9)</PresentationFormat>
  <Paragraphs>85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Söhne</vt:lpstr>
      <vt:lpstr>Wingdings</vt:lpstr>
      <vt:lpstr>presentation_16x9</vt:lpstr>
      <vt:lpstr>Using agents for autonomous labs</vt:lpstr>
      <vt:lpstr>What is AN AI AGENT?</vt:lpstr>
      <vt:lpstr>Multi-Agent systems (MAS)</vt:lpstr>
      <vt:lpstr>Automating Labs with code Agents</vt:lpstr>
      <vt:lpstr>Langchain – Easy to use for LLMs</vt:lpstr>
      <vt:lpstr>Example of what we do…</vt:lpstr>
      <vt:lpstr>GOOGLE colab example</vt:lpstr>
      <vt:lpstr>System of Agents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Brian Alan Hsu</cp:lastModifiedBy>
  <cp:revision>33</cp:revision>
  <cp:lastPrinted>2015-09-08T15:35:42Z</cp:lastPrinted>
  <dcterms:created xsi:type="dcterms:W3CDTF">2018-07-03T17:34:09Z</dcterms:created>
  <dcterms:modified xsi:type="dcterms:W3CDTF">2024-04-02T06:32:23Z</dcterms:modified>
</cp:coreProperties>
</file>